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2/3/2021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pPr/>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pPr/>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pPr/>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pPr/>
              <a:t>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pPr/>
              <a:t>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pPr/>
              <a:t>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pPr/>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pPr/>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pPr/>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pPr/>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pPr/>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pPr/>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pPr/>
              <a:t>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pPr/>
              <a:t>2/3/2021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pPr/>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pPr/>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pPr/>
              <a:t>2/3/2021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6E4703-A7B3-6242-B92B-D18F1A95F3D3}"/>
              </a:ext>
            </a:extLst>
          </p:cNvPr>
          <p:cNvSpPr>
            <a:spLocks noGrp="1"/>
          </p:cNvSpPr>
          <p:nvPr>
            <p:ph type="ctrTitle"/>
          </p:nvPr>
        </p:nvSpPr>
        <p:spPr/>
        <p:txBody>
          <a:bodyPr/>
          <a:lstStyle/>
          <a:p>
            <a:r>
              <a:rPr lang="en-US">
                <a:latin typeface="Bernard MT Condensed" panose="02050806060905020404" pitchFamily="18" charset="0"/>
              </a:rPr>
              <a:t>Breast self examination </a:t>
            </a:r>
          </a:p>
        </p:txBody>
      </p:sp>
      <p:sp>
        <p:nvSpPr>
          <p:cNvPr id="3" name="Subtitle 2">
            <a:extLst>
              <a:ext uri="{FF2B5EF4-FFF2-40B4-BE49-F238E27FC236}">
                <a16:creationId xmlns="" xmlns:a16="http://schemas.microsoft.com/office/drawing/2014/main" id="{0C4292CE-B738-944F-90BE-966417316714}"/>
              </a:ext>
            </a:extLst>
          </p:cNvPr>
          <p:cNvSpPr>
            <a:spLocks noGrp="1"/>
          </p:cNvSpPr>
          <p:nvPr>
            <p:ph type="subTitle" idx="1"/>
          </p:nvPr>
        </p:nvSpPr>
        <p:spPr/>
        <p:txBody>
          <a:bodyPr/>
          <a:lstStyle/>
          <a:p>
            <a:r>
              <a:rPr lang="en-US"/>
              <a:t>Ms. Neha Bite</a:t>
            </a:r>
          </a:p>
        </p:txBody>
      </p:sp>
    </p:spTree>
    <p:extLst>
      <p:ext uri="{BB962C8B-B14F-4D97-AF65-F5344CB8AC3E}">
        <p14:creationId xmlns:p14="http://schemas.microsoft.com/office/powerpoint/2010/main" val="3438351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4A7F70-1E2A-9646-978A-8E213A15CB40}"/>
              </a:ext>
            </a:extLst>
          </p:cNvPr>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Introduction: The Breast</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610D57C1-766D-8F45-936E-AEE9DA04EC05}"/>
              </a:ext>
            </a:extLst>
          </p:cNvPr>
          <p:cNvSpPr>
            <a:spLocks noGrp="1"/>
          </p:cNvSpPr>
          <p:nvPr>
            <p:ph idx="1"/>
          </p:nvPr>
        </p:nvSpPr>
        <p:spPr>
          <a:xfrm>
            <a:off x="627798" y="2292824"/>
            <a:ext cx="11041038" cy="3998794"/>
          </a:xfrm>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It has an important role in </a:t>
            </a:r>
            <a:r>
              <a:rPr lang="en-US" sz="2800" dirty="0" smtClean="0">
                <a:solidFill>
                  <a:schemeClr val="tx1"/>
                </a:solidFill>
                <a:latin typeface="Times New Roman" panose="02020603050405020304" pitchFamily="18" charset="0"/>
                <a:cs typeface="Times New Roman" panose="02020603050405020304" pitchFamily="18" charset="0"/>
              </a:rPr>
              <a:t>women’s life</a:t>
            </a:r>
            <a:endParaRPr lang="en-US" sz="2800"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Often viewed as measures of  sexuality , femininity	and  attractiveness because it is  visible for its size and shape.</a:t>
            </a:r>
          </a:p>
          <a:p>
            <a:r>
              <a:rPr lang="en-US" sz="2800" dirty="0">
                <a:solidFill>
                  <a:schemeClr val="tx1"/>
                </a:solidFill>
                <a:latin typeface="Times New Roman" panose="02020603050405020304" pitchFamily="18" charset="0"/>
                <a:cs typeface="Times New Roman" panose="02020603050405020304" pitchFamily="18" charset="0"/>
              </a:rPr>
              <a:t>However, it is a secondary sex  characteristic</a:t>
            </a:r>
          </a:p>
          <a:p>
            <a:r>
              <a:rPr lang="en-US" sz="2800" dirty="0">
                <a:solidFill>
                  <a:schemeClr val="tx1"/>
                </a:solidFill>
                <a:latin typeface="Times New Roman" panose="02020603050405020304" pitchFamily="18" charset="0"/>
                <a:cs typeface="Times New Roman" panose="02020603050405020304" pitchFamily="18" charset="0"/>
              </a:rPr>
              <a:t>Its physiologic function is  milk secretion to feed infants</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6212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Times New Roman" panose="02020603050405020304" pitchFamily="18" charset="0"/>
                <a:cs typeface="Times New Roman" panose="02020603050405020304" pitchFamily="18" charset="0"/>
              </a:rPr>
              <a:t>Recommendations </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32012" y="2265527"/>
            <a:ext cx="11559654" cy="4408227"/>
          </a:xfrm>
        </p:spPr>
        <p:txBody>
          <a:bodyPr>
            <a:normAutofit/>
          </a:bodyPr>
          <a:lstStyle/>
          <a:p>
            <a:r>
              <a:rPr lang="en-US" sz="2400" dirty="0">
                <a:solidFill>
                  <a:schemeClr val="tx1"/>
                </a:solidFill>
                <a:latin typeface="Times New Roman" panose="02020603050405020304" pitchFamily="18" charset="0"/>
                <a:cs typeface="Times New Roman" panose="02020603050405020304" pitchFamily="18" charset="0"/>
              </a:rPr>
              <a:t>All women age 20 years and older </a:t>
            </a:r>
            <a:r>
              <a:rPr lang="en-US" sz="2400" dirty="0" smtClean="0">
                <a:solidFill>
                  <a:schemeClr val="tx1"/>
                </a:solidFill>
                <a:latin typeface="Times New Roman" panose="02020603050405020304" pitchFamily="18" charset="0"/>
                <a:cs typeface="Times New Roman" panose="02020603050405020304" pitchFamily="18" charset="0"/>
              </a:rPr>
              <a:t>should perform </a:t>
            </a:r>
            <a:r>
              <a:rPr lang="en-US" sz="2400" dirty="0">
                <a:solidFill>
                  <a:schemeClr val="tx1"/>
                </a:solidFill>
                <a:latin typeface="Times New Roman" panose="02020603050405020304" pitchFamily="18" charset="0"/>
                <a:cs typeface="Times New Roman" panose="02020603050405020304" pitchFamily="18" charset="0"/>
              </a:rPr>
              <a:t>BSE on a monthly basis.  Beginning in their 20’s, women should be told about the benefits </a:t>
            </a:r>
            <a:r>
              <a:rPr lang="en-US" sz="2400" dirty="0" smtClean="0">
                <a:solidFill>
                  <a:schemeClr val="tx1"/>
                </a:solidFill>
                <a:latin typeface="Times New Roman" panose="02020603050405020304" pitchFamily="18" charset="0"/>
                <a:cs typeface="Times New Roman" panose="02020603050405020304" pitchFamily="18" charset="0"/>
              </a:rPr>
              <a:t>of </a:t>
            </a:r>
            <a:r>
              <a:rPr lang="en-US" sz="2400" dirty="0">
                <a:solidFill>
                  <a:schemeClr val="tx1"/>
                </a:solidFill>
                <a:latin typeface="Times New Roman" panose="02020603050405020304" pitchFamily="18" charset="0"/>
                <a:cs typeface="Times New Roman" panose="02020603050405020304" pitchFamily="18" charset="0"/>
              </a:rPr>
              <a:t>breasts self examination. </a:t>
            </a:r>
            <a:endParaRPr lang="en-US" sz="2400" dirty="0" smtClean="0">
              <a:solidFill>
                <a:schemeClr val="tx1"/>
              </a:solidFill>
              <a:latin typeface="Times New Roman" panose="02020603050405020304" pitchFamily="18" charset="0"/>
              <a:cs typeface="Times New Roman" panose="02020603050405020304" pitchFamily="18" charset="0"/>
            </a:endParaRPr>
          </a:p>
          <a:p>
            <a:r>
              <a:rPr lang="en-US" sz="2400" dirty="0" smtClean="0">
                <a:solidFill>
                  <a:schemeClr val="tx1"/>
                </a:solidFill>
                <a:latin typeface="Times New Roman" panose="02020603050405020304" pitchFamily="18" charset="0"/>
                <a:cs typeface="Times New Roman" panose="02020603050405020304" pitchFamily="18" charset="0"/>
              </a:rPr>
              <a:t>All </a:t>
            </a:r>
            <a:r>
              <a:rPr lang="en-US" sz="2400" dirty="0">
                <a:solidFill>
                  <a:schemeClr val="tx1"/>
                </a:solidFill>
                <a:latin typeface="Times New Roman" panose="02020603050405020304" pitchFamily="18" charset="0"/>
                <a:cs typeface="Times New Roman" panose="02020603050405020304" pitchFamily="18" charset="0"/>
              </a:rPr>
              <a:t>women ages 29 to 39 should have clinical examinations every 3  </a:t>
            </a:r>
            <a:r>
              <a:rPr lang="en-US" sz="2400" dirty="0" smtClean="0">
                <a:solidFill>
                  <a:schemeClr val="tx1"/>
                </a:solidFill>
                <a:latin typeface="Times New Roman" panose="02020603050405020304" pitchFamily="18" charset="0"/>
                <a:cs typeface="Times New Roman" panose="02020603050405020304" pitchFamily="18" charset="0"/>
              </a:rPr>
              <a:t>years</a:t>
            </a:r>
            <a:endParaRPr lang="en-US"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All women ages 40 years and older have regular (every 1 to 2 years)  mammograms.</a:t>
            </a:r>
          </a:p>
          <a:p>
            <a:r>
              <a:rPr lang="en-US" sz="2400" dirty="0">
                <a:solidFill>
                  <a:schemeClr val="tx1"/>
                </a:solidFill>
                <a:latin typeface="Times New Roman" panose="02020603050405020304" pitchFamily="18" charset="0"/>
                <a:cs typeface="Times New Roman" panose="02020603050405020304" pitchFamily="18" charset="0"/>
              </a:rPr>
              <a:t>Asymptomatic women ages 40 and older should continue to receive  clinical breast </a:t>
            </a:r>
            <a:r>
              <a:rPr lang="en-US" sz="2400" dirty="0" smtClean="0">
                <a:solidFill>
                  <a:schemeClr val="tx1"/>
                </a:solidFill>
                <a:latin typeface="Times New Roman" panose="02020603050405020304" pitchFamily="18" charset="0"/>
                <a:cs typeface="Times New Roman" panose="02020603050405020304" pitchFamily="18" charset="0"/>
              </a:rPr>
              <a:t>examination</a:t>
            </a:r>
            <a:endParaRPr lang="en-US"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Screening decisions for older women should be individualized by  considering the potential benefits and risk of mammography in the  context of the current health status and estimated expectancy. </a:t>
            </a:r>
            <a:endParaRPr lang="en-IN"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3662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Times New Roman" panose="02020603050405020304" pitchFamily="18" charset="0"/>
                <a:cs typeface="Times New Roman" panose="02020603050405020304" pitchFamily="18" charset="0"/>
              </a:rPr>
              <a:t>Advantages of BSE</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45910" y="2279176"/>
            <a:ext cx="11109278" cy="4135272"/>
          </a:xfrm>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Women can use BSE to asses their breasts.</a:t>
            </a:r>
          </a:p>
          <a:p>
            <a:r>
              <a:rPr lang="en-US" sz="2800" dirty="0">
                <a:solidFill>
                  <a:schemeClr val="tx1"/>
                </a:solidFill>
                <a:latin typeface="Times New Roman" panose="02020603050405020304" pitchFamily="18" charset="0"/>
                <a:cs typeface="Times New Roman" panose="02020603050405020304" pitchFamily="18" charset="0"/>
              </a:rPr>
              <a:t>When they perform BSE properly and  regularly, they can </a:t>
            </a:r>
            <a:r>
              <a:rPr lang="en-US" sz="2800" dirty="0" smtClean="0">
                <a:solidFill>
                  <a:schemeClr val="tx1"/>
                </a:solidFill>
                <a:latin typeface="Times New Roman" panose="02020603050405020304" pitchFamily="18" charset="0"/>
                <a:cs typeface="Times New Roman" panose="02020603050405020304" pitchFamily="18" charset="0"/>
              </a:rPr>
              <a:t>note </a:t>
            </a:r>
            <a:r>
              <a:rPr lang="en-US" sz="2800" dirty="0">
                <a:solidFill>
                  <a:schemeClr val="tx1"/>
                </a:solidFill>
                <a:latin typeface="Times New Roman" panose="02020603050405020304" pitchFamily="18" charset="0"/>
                <a:cs typeface="Times New Roman" panose="02020603050405020304" pitchFamily="18" charset="0"/>
              </a:rPr>
              <a:t>any changes in their  breasts and seek further </a:t>
            </a:r>
            <a:r>
              <a:rPr lang="en-US" sz="2800" dirty="0" smtClean="0">
                <a:solidFill>
                  <a:schemeClr val="tx1"/>
                </a:solidFill>
                <a:latin typeface="Times New Roman" panose="02020603050405020304" pitchFamily="18" charset="0"/>
                <a:cs typeface="Times New Roman" panose="02020603050405020304" pitchFamily="18" charset="0"/>
              </a:rPr>
              <a:t>evaluation.</a:t>
            </a:r>
          </a:p>
          <a:p>
            <a:r>
              <a:rPr lang="en-US" sz="2800" dirty="0">
                <a:solidFill>
                  <a:schemeClr val="tx1"/>
                </a:solidFill>
                <a:latin typeface="Times New Roman" panose="02020603050405020304" pitchFamily="18" charset="0"/>
                <a:cs typeface="Times New Roman" panose="02020603050405020304" pitchFamily="18" charset="0"/>
              </a:rPr>
              <a:t>Experience has  verified that 90% of  breast cancers are  found by women  themselves</a:t>
            </a:r>
          </a:p>
          <a:p>
            <a:r>
              <a:rPr lang="en-US" sz="2800" dirty="0">
                <a:solidFill>
                  <a:schemeClr val="tx1"/>
                </a:solidFill>
                <a:latin typeface="Times New Roman" panose="02020603050405020304" pitchFamily="18" charset="0"/>
                <a:cs typeface="Times New Roman" panose="02020603050405020304" pitchFamily="18" charset="0"/>
              </a:rPr>
              <a:t>When women discover  lumps in their breasts  at </a:t>
            </a:r>
            <a:r>
              <a:rPr lang="en-US" sz="2800" dirty="0" smtClean="0">
                <a:solidFill>
                  <a:schemeClr val="tx1"/>
                </a:solidFill>
                <a:latin typeface="Times New Roman" panose="02020603050405020304" pitchFamily="18" charset="0"/>
                <a:cs typeface="Times New Roman" panose="02020603050405020304" pitchFamily="18" charset="0"/>
              </a:rPr>
              <a:t>a </a:t>
            </a:r>
            <a:r>
              <a:rPr lang="en-US" sz="2800" dirty="0">
                <a:solidFill>
                  <a:schemeClr val="tx1"/>
                </a:solidFill>
                <a:latin typeface="Times New Roman" panose="02020603050405020304" pitchFamily="18" charset="0"/>
                <a:cs typeface="Times New Roman" panose="02020603050405020304" pitchFamily="18" charset="0"/>
              </a:rPr>
              <a:t>very early stage,  surgery can save 70-  80% of proven </a:t>
            </a:r>
            <a:r>
              <a:rPr lang="en-US" sz="2800" dirty="0" smtClean="0">
                <a:solidFill>
                  <a:schemeClr val="tx1"/>
                </a:solidFill>
                <a:latin typeface="Times New Roman" panose="02020603050405020304" pitchFamily="18" charset="0"/>
                <a:cs typeface="Times New Roman" panose="02020603050405020304" pitchFamily="18" charset="0"/>
              </a:rPr>
              <a:t>cases</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259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Times New Roman" panose="02020603050405020304" pitchFamily="18" charset="0"/>
                <a:cs typeface="Times New Roman" panose="02020603050405020304" pitchFamily="18" charset="0"/>
              </a:rPr>
              <a:t>Barrier to BSE</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27546" y="2361063"/>
            <a:ext cx="11464119" cy="4244453"/>
          </a:xfrm>
        </p:spPr>
        <p:txBody>
          <a:bodyPr>
            <a:normAutofit/>
          </a:bodyPr>
          <a:lstStyle/>
          <a:p>
            <a:pPr marL="0" indent="0">
              <a:buNone/>
            </a:pPr>
            <a:r>
              <a:rPr lang="en-US" sz="2400" dirty="0">
                <a:solidFill>
                  <a:schemeClr val="tx1"/>
                </a:solidFill>
                <a:latin typeface="Times New Roman" panose="02020603050405020304" pitchFamily="18" charset="0"/>
                <a:cs typeface="Times New Roman" panose="02020603050405020304" pitchFamily="18" charset="0"/>
              </a:rPr>
              <a:t>The major </a:t>
            </a:r>
            <a:r>
              <a:rPr lang="en-US" sz="2400" dirty="0" smtClean="0">
                <a:solidFill>
                  <a:schemeClr val="tx1"/>
                </a:solidFill>
                <a:latin typeface="Times New Roman" panose="02020603050405020304" pitchFamily="18" charset="0"/>
                <a:cs typeface="Times New Roman" panose="02020603050405020304" pitchFamily="18" charset="0"/>
              </a:rPr>
              <a:t>barriers </a:t>
            </a:r>
            <a:r>
              <a:rPr lang="en-US" sz="2400" dirty="0">
                <a:solidFill>
                  <a:schemeClr val="tx1"/>
                </a:solidFill>
                <a:latin typeface="Times New Roman" panose="02020603050405020304" pitchFamily="18" charset="0"/>
                <a:cs typeface="Times New Roman" panose="02020603050405020304" pitchFamily="18" charset="0"/>
              </a:rPr>
              <a:t>to BSE is the lack  of </a:t>
            </a:r>
            <a:endParaRPr lang="en-US" sz="2400" dirty="0" smtClean="0">
              <a:solidFill>
                <a:schemeClr val="tx1"/>
              </a:solidFill>
              <a:latin typeface="Times New Roman" panose="02020603050405020304" pitchFamily="18" charset="0"/>
              <a:cs typeface="Times New Roman" panose="02020603050405020304" pitchFamily="18" charset="0"/>
            </a:endParaRPr>
          </a:p>
          <a:p>
            <a:r>
              <a:rPr lang="en-US" sz="2400" dirty="0" smtClean="0">
                <a:solidFill>
                  <a:schemeClr val="tx1"/>
                </a:solidFill>
                <a:latin typeface="Times New Roman" panose="02020603050405020304" pitchFamily="18" charset="0"/>
                <a:cs typeface="Times New Roman" panose="02020603050405020304" pitchFamily="18" charset="0"/>
              </a:rPr>
              <a:t>CONFIDENCE</a:t>
            </a:r>
          </a:p>
          <a:p>
            <a:r>
              <a:rPr lang="en-US" sz="2400" dirty="0" smtClean="0">
                <a:solidFill>
                  <a:schemeClr val="tx1"/>
                </a:solidFill>
                <a:latin typeface="Times New Roman" panose="02020603050405020304" pitchFamily="18" charset="0"/>
                <a:cs typeface="Times New Roman" panose="02020603050405020304" pitchFamily="18" charset="0"/>
              </a:rPr>
              <a:t>PRIVACY</a:t>
            </a:r>
          </a:p>
          <a:p>
            <a:r>
              <a:rPr lang="en-IN" sz="2400" dirty="0" smtClean="0">
                <a:solidFill>
                  <a:schemeClr val="tx1"/>
                </a:solidFill>
                <a:latin typeface="Times New Roman" panose="02020603050405020304" pitchFamily="18" charset="0"/>
                <a:cs typeface="Times New Roman" panose="02020603050405020304" pitchFamily="18" charset="0"/>
              </a:rPr>
              <a:t>KNOWLEDGE</a:t>
            </a:r>
            <a:endParaRPr lang="en-IN"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1631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Times New Roman" panose="02020603050405020304" pitchFamily="18" charset="0"/>
                <a:cs typeface="Times New Roman" panose="02020603050405020304" pitchFamily="18" charset="0"/>
              </a:rPr>
              <a:t>Methods used for examination</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IN" sz="2400" dirty="0">
                <a:solidFill>
                  <a:schemeClr val="tx1"/>
                </a:solidFill>
                <a:latin typeface="Times New Roman" panose="02020603050405020304" pitchFamily="18" charset="0"/>
                <a:cs typeface="Times New Roman" panose="02020603050405020304" pitchFamily="18" charset="0"/>
              </a:rPr>
              <a:t>By inspection</a:t>
            </a:r>
          </a:p>
          <a:p>
            <a:r>
              <a:rPr lang="en-IN" sz="2400" dirty="0">
                <a:solidFill>
                  <a:schemeClr val="tx1"/>
                </a:solidFill>
                <a:latin typeface="Times New Roman" panose="02020603050405020304" pitchFamily="18" charset="0"/>
                <a:cs typeface="Times New Roman" panose="02020603050405020304" pitchFamily="18" charset="0"/>
              </a:rPr>
              <a:t>By palpation</a:t>
            </a:r>
          </a:p>
          <a:p>
            <a:pPr marL="0" indent="0">
              <a:buNone/>
            </a:pPr>
            <a:endParaRPr lang="en-IN"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7554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Times New Roman" panose="02020603050405020304" pitchFamily="18" charset="0"/>
                <a:cs typeface="Times New Roman" panose="02020603050405020304" pitchFamily="18" charset="0"/>
              </a:rPr>
              <a:t>On inspection</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0501" y="2169993"/>
            <a:ext cx="11109277" cy="4490113"/>
          </a:xfrm>
        </p:spPr>
        <p:txBody>
          <a:bodyPr/>
          <a:lstStyle/>
          <a:p>
            <a:pPr marL="0" indent="0">
              <a:buNone/>
            </a:pPr>
            <a:r>
              <a:rPr lang="en-US" sz="2800" dirty="0" smtClean="0">
                <a:solidFill>
                  <a:schemeClr val="tx1"/>
                </a:solidFill>
                <a:latin typeface="Times New Roman" panose="02020603050405020304" pitchFamily="18" charset="0"/>
                <a:cs typeface="Times New Roman" panose="02020603050405020304" pitchFamily="18" charset="0"/>
              </a:rPr>
              <a:t>On examination it should be:</a:t>
            </a:r>
          </a:p>
          <a:p>
            <a:r>
              <a:rPr lang="en-US" sz="2400" dirty="0" smtClean="0">
                <a:solidFill>
                  <a:schemeClr val="tx1"/>
                </a:solidFill>
                <a:latin typeface="Times New Roman" panose="02020603050405020304" pitchFamily="18" charset="0"/>
                <a:cs typeface="Times New Roman" panose="02020603050405020304" pitchFamily="18" charset="0"/>
              </a:rPr>
              <a:t>Symmetrical</a:t>
            </a:r>
            <a:r>
              <a:rPr lang="en-US" sz="2400" dirty="0">
                <a:solidFill>
                  <a:schemeClr val="tx1"/>
                </a:solidFill>
                <a:latin typeface="Times New Roman" panose="02020603050405020304" pitchFamily="18" charset="0"/>
                <a:cs typeface="Times New Roman" panose="02020603050405020304" pitchFamily="18" charset="0"/>
              </a:rPr>
              <a:t>, full, rounded,  smooth in all portions, without  dumpling, retractions or masses</a:t>
            </a:r>
          </a:p>
          <a:p>
            <a:r>
              <a:rPr lang="en-US" sz="2400" dirty="0">
                <a:solidFill>
                  <a:schemeClr val="tx1"/>
                </a:solidFill>
                <a:latin typeface="Times New Roman" panose="02020603050405020304" pitchFamily="18" charset="0"/>
                <a:cs typeface="Times New Roman" panose="02020603050405020304" pitchFamily="18" charset="0"/>
              </a:rPr>
              <a:t>Faint, even vascular pattern and  </a:t>
            </a:r>
            <a:r>
              <a:rPr lang="en-US" sz="2400" dirty="0" err="1">
                <a:solidFill>
                  <a:schemeClr val="tx1"/>
                </a:solidFill>
                <a:latin typeface="Times New Roman" panose="02020603050405020304" pitchFamily="18" charset="0"/>
                <a:cs typeface="Times New Roman" panose="02020603050405020304" pitchFamily="18" charset="0"/>
              </a:rPr>
              <a:t>striae</a:t>
            </a:r>
            <a:r>
              <a:rPr lang="en-US" sz="2400" dirty="0">
                <a:solidFill>
                  <a:schemeClr val="tx1"/>
                </a:solidFill>
                <a:latin typeface="Times New Roman" panose="02020603050405020304" pitchFamily="18" charset="0"/>
                <a:cs typeface="Times New Roman" panose="02020603050405020304" pitchFamily="18" charset="0"/>
              </a:rPr>
              <a:t> are noted</a:t>
            </a:r>
          </a:p>
          <a:p>
            <a:r>
              <a:rPr lang="en-US" sz="2400" dirty="0">
                <a:solidFill>
                  <a:schemeClr val="tx1"/>
                </a:solidFill>
                <a:latin typeface="Times New Roman" panose="02020603050405020304" pitchFamily="18" charset="0"/>
                <a:cs typeface="Times New Roman" panose="02020603050405020304" pitchFamily="18" charset="0"/>
              </a:rPr>
              <a:t>Nipples </a:t>
            </a:r>
            <a:r>
              <a:rPr lang="en-US" sz="2400" dirty="0" err="1">
                <a:solidFill>
                  <a:schemeClr val="tx1"/>
                </a:solidFill>
                <a:latin typeface="Times New Roman" panose="02020603050405020304" pitchFamily="18" charset="0"/>
                <a:cs typeface="Times New Roman" panose="02020603050405020304" pitchFamily="18" charset="0"/>
              </a:rPr>
              <a:t>everted</a:t>
            </a:r>
            <a:r>
              <a:rPr lang="en-US" sz="2400" dirty="0">
                <a:solidFill>
                  <a:schemeClr val="tx1"/>
                </a:solidFill>
                <a:latin typeface="Times New Roman" panose="02020603050405020304" pitchFamily="18" charset="0"/>
                <a:cs typeface="Times New Roman" panose="02020603050405020304" pitchFamily="18" charset="0"/>
              </a:rPr>
              <a:t>, areola even</a:t>
            </a:r>
          </a:p>
          <a:p>
            <a:r>
              <a:rPr lang="en-US" sz="2400" dirty="0">
                <a:solidFill>
                  <a:schemeClr val="tx1"/>
                </a:solidFill>
                <a:latin typeface="Times New Roman" panose="02020603050405020304" pitchFamily="18" charset="0"/>
                <a:cs typeface="Times New Roman" panose="02020603050405020304" pitchFamily="18" charset="0"/>
              </a:rPr>
              <a:t>Axillae even color, without  masses or rash</a:t>
            </a:r>
          </a:p>
        </p:txBody>
      </p:sp>
    </p:spTree>
    <p:extLst>
      <p:ext uri="{BB962C8B-B14F-4D97-AF65-F5344CB8AC3E}">
        <p14:creationId xmlns:p14="http://schemas.microsoft.com/office/powerpoint/2010/main" val="221904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Times New Roman" panose="02020603050405020304" pitchFamily="18" charset="0"/>
                <a:cs typeface="Times New Roman" panose="02020603050405020304" pitchFamily="18" charset="0"/>
              </a:rPr>
              <a:t>On palpation</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77533" y="2603500"/>
            <a:ext cx="8825659" cy="3416300"/>
          </a:xfrm>
        </p:spPr>
        <p:txBody>
          <a:bodyPr>
            <a:normAutofit/>
          </a:bodyPr>
          <a:lstStyle/>
          <a:p>
            <a:pPr marL="0" indent="0">
              <a:buNone/>
            </a:pPr>
            <a:r>
              <a:rPr lang="en-US" sz="2400" dirty="0" smtClean="0">
                <a:solidFill>
                  <a:schemeClr val="tx1"/>
                </a:solidFill>
                <a:latin typeface="Times New Roman" panose="02020603050405020304" pitchFamily="18" charset="0"/>
                <a:cs typeface="Times New Roman" panose="02020603050405020304" pitchFamily="18" charset="0"/>
              </a:rPr>
              <a:t>The breast should be</a:t>
            </a:r>
            <a:endParaRPr lang="en-US" sz="2400" dirty="0">
              <a:solidFill>
                <a:schemeClr val="tx1"/>
              </a:solidFill>
              <a:latin typeface="Times New Roman" panose="02020603050405020304" pitchFamily="18" charset="0"/>
              <a:cs typeface="Times New Roman" panose="02020603050405020304" pitchFamily="18" charset="0"/>
            </a:endParaRPr>
          </a:p>
          <a:p>
            <a:r>
              <a:rPr lang="en-US" sz="2400" dirty="0" smtClean="0">
                <a:solidFill>
                  <a:schemeClr val="tx1"/>
                </a:solidFill>
                <a:latin typeface="Times New Roman" panose="02020603050405020304" pitchFamily="18" charset="0"/>
                <a:cs typeface="Times New Roman" panose="02020603050405020304" pitchFamily="18" charset="0"/>
              </a:rPr>
              <a:t>Firm </a:t>
            </a:r>
            <a:r>
              <a:rPr lang="en-US" sz="2400" dirty="0">
                <a:solidFill>
                  <a:schemeClr val="tx1"/>
                </a:solidFill>
                <a:latin typeface="Times New Roman" panose="02020603050405020304" pitchFamily="18" charset="0"/>
                <a:cs typeface="Times New Roman" panose="02020603050405020304" pitchFamily="18" charset="0"/>
              </a:rPr>
              <a:t>and without masses,  lumps, local areas with  warmth, or tenderness</a:t>
            </a:r>
          </a:p>
          <a:p>
            <a:r>
              <a:rPr lang="en-US" sz="2400" dirty="0">
                <a:solidFill>
                  <a:schemeClr val="tx1"/>
                </a:solidFill>
                <a:latin typeface="Times New Roman" panose="02020603050405020304" pitchFamily="18" charset="0"/>
                <a:cs typeface="Times New Roman" panose="02020603050405020304" pitchFamily="18" charset="0"/>
              </a:rPr>
              <a:t>Nipples should have no  discharges</a:t>
            </a:r>
          </a:p>
          <a:p>
            <a:r>
              <a:rPr lang="en-US" sz="2400" dirty="0">
                <a:solidFill>
                  <a:schemeClr val="tx1"/>
                </a:solidFill>
                <a:latin typeface="Times New Roman" panose="02020603050405020304" pitchFamily="18" charset="0"/>
                <a:cs typeface="Times New Roman" panose="02020603050405020304" pitchFamily="18" charset="0"/>
              </a:rPr>
              <a:t>Axillae should be smooth and  node are </a:t>
            </a:r>
            <a:r>
              <a:rPr lang="en-US" sz="2400" dirty="0" err="1">
                <a:solidFill>
                  <a:schemeClr val="tx1"/>
                </a:solidFill>
                <a:latin typeface="Times New Roman" panose="02020603050405020304" pitchFamily="18" charset="0"/>
                <a:cs typeface="Times New Roman" panose="02020603050405020304" pitchFamily="18" charset="0"/>
              </a:rPr>
              <a:t>nonpalpable</a:t>
            </a:r>
            <a:endParaRPr lang="en-US" sz="2400" dirty="0">
              <a:solidFill>
                <a:schemeClr val="tx1"/>
              </a:solidFill>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7787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Times New Roman" panose="02020603050405020304" pitchFamily="18" charset="0"/>
                <a:cs typeface="Times New Roman" panose="02020603050405020304" pitchFamily="18" charset="0"/>
              </a:rPr>
              <a:t>Signs of breast cancer </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IN" sz="2400" dirty="0">
                <a:solidFill>
                  <a:schemeClr val="tx1"/>
                </a:solidFill>
                <a:latin typeface="Times New Roman" panose="02020603050405020304" pitchFamily="18" charset="0"/>
                <a:cs typeface="Times New Roman" panose="02020603050405020304" pitchFamily="18" charset="0"/>
              </a:rPr>
              <a:t>Elevation</a:t>
            </a:r>
          </a:p>
          <a:p>
            <a:r>
              <a:rPr lang="en-IN" sz="2400" dirty="0">
                <a:solidFill>
                  <a:schemeClr val="tx1"/>
                </a:solidFill>
                <a:latin typeface="Times New Roman" panose="02020603050405020304" pitchFamily="18" charset="0"/>
                <a:cs typeface="Times New Roman" panose="02020603050405020304" pitchFamily="18" charset="0"/>
              </a:rPr>
              <a:t>Asymmetry</a:t>
            </a:r>
          </a:p>
          <a:p>
            <a:r>
              <a:rPr lang="en-IN" sz="2400" dirty="0">
                <a:solidFill>
                  <a:schemeClr val="tx1"/>
                </a:solidFill>
                <a:latin typeface="Times New Roman" panose="02020603050405020304" pitchFamily="18" charset="0"/>
                <a:cs typeface="Times New Roman" panose="02020603050405020304" pitchFamily="18" charset="0"/>
              </a:rPr>
              <a:t>Bleeding</a:t>
            </a:r>
          </a:p>
          <a:p>
            <a:r>
              <a:rPr lang="en-IN" sz="2400" dirty="0">
                <a:solidFill>
                  <a:schemeClr val="tx1"/>
                </a:solidFill>
                <a:latin typeface="Times New Roman" panose="02020603050405020304" pitchFamily="18" charset="0"/>
                <a:cs typeface="Times New Roman" panose="02020603050405020304" pitchFamily="18" charset="0"/>
              </a:rPr>
              <a:t>“Orange  Peel” skin</a:t>
            </a:r>
          </a:p>
          <a:p>
            <a:r>
              <a:rPr lang="en-IN" sz="2400" dirty="0">
                <a:solidFill>
                  <a:schemeClr val="tx1"/>
                </a:solidFill>
                <a:latin typeface="Times New Roman" panose="02020603050405020304" pitchFamily="18" charset="0"/>
                <a:cs typeface="Times New Roman" panose="02020603050405020304" pitchFamily="18" charset="0"/>
              </a:rPr>
              <a:t>Nipple Retraction</a:t>
            </a:r>
          </a:p>
          <a:p>
            <a:endParaRPr lang="en-IN" sz="2400" dirty="0">
              <a:solidFill>
                <a:schemeClr val="tx1"/>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5343971" y="2429302"/>
            <a:ext cx="4572396" cy="4070604"/>
          </a:xfrm>
          <a:prstGeom prst="rect">
            <a:avLst/>
          </a:prstGeom>
        </p:spPr>
      </p:pic>
    </p:spTree>
    <p:extLst>
      <p:ext uri="{BB962C8B-B14F-4D97-AF65-F5344CB8AC3E}">
        <p14:creationId xmlns:p14="http://schemas.microsoft.com/office/powerpoint/2010/main" val="2478825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Times New Roman" panose="02020603050405020304" pitchFamily="18" charset="0"/>
                <a:cs typeface="Times New Roman" panose="02020603050405020304" pitchFamily="18" charset="0"/>
              </a:rPr>
              <a:t>Diagnosis of breast </a:t>
            </a:r>
            <a:r>
              <a:rPr lang="en-IN" smtClean="0">
                <a:latin typeface="Times New Roman" panose="02020603050405020304" pitchFamily="18" charset="0"/>
                <a:cs typeface="Times New Roman" panose="02020603050405020304" pitchFamily="18" charset="0"/>
              </a:rPr>
              <a:t>cancer :</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18364" y="2603500"/>
            <a:ext cx="11641540" cy="3416300"/>
          </a:xfrm>
        </p:spPr>
        <p:txBody>
          <a:bodyPr>
            <a:normAutofit/>
          </a:bodyPr>
          <a:lstStyle/>
          <a:p>
            <a:r>
              <a:rPr lang="en-US" sz="2400" b="1" u="sng" dirty="0">
                <a:solidFill>
                  <a:schemeClr val="tx1"/>
                </a:solidFill>
                <a:latin typeface="Times New Roman" panose="02020603050405020304" pitchFamily="18" charset="0"/>
                <a:cs typeface="Times New Roman" panose="02020603050405020304" pitchFamily="18" charset="0"/>
              </a:rPr>
              <a:t>Clinical Breast Examination </a:t>
            </a:r>
            <a:r>
              <a:rPr lang="en-US" sz="2400" dirty="0">
                <a:solidFill>
                  <a:schemeClr val="tx1"/>
                </a:solidFill>
                <a:latin typeface="Times New Roman" panose="02020603050405020304" pitchFamily="18" charset="0"/>
                <a:cs typeface="Times New Roman" panose="02020603050405020304" pitchFamily="18" charset="0"/>
              </a:rPr>
              <a:t>- clinical breast exam is  an examination by a doctor or nurse, who uses his or  her hands to feel for lumps or other </a:t>
            </a:r>
            <a:r>
              <a:rPr lang="en-US" sz="2400" dirty="0" smtClean="0">
                <a:solidFill>
                  <a:schemeClr val="tx1"/>
                </a:solidFill>
                <a:latin typeface="Times New Roman" panose="02020603050405020304" pitchFamily="18" charset="0"/>
                <a:cs typeface="Times New Roman" panose="02020603050405020304" pitchFamily="18" charset="0"/>
              </a:rPr>
              <a:t>changes</a:t>
            </a:r>
          </a:p>
          <a:p>
            <a:r>
              <a:rPr lang="en-US" sz="2400" b="1" u="sng" dirty="0" smtClean="0">
                <a:solidFill>
                  <a:schemeClr val="tx1"/>
                </a:solidFill>
                <a:latin typeface="Times New Roman" panose="02020603050405020304" pitchFamily="18" charset="0"/>
                <a:cs typeface="Times New Roman" panose="02020603050405020304" pitchFamily="18" charset="0"/>
              </a:rPr>
              <a:t>Breast </a:t>
            </a:r>
            <a:r>
              <a:rPr lang="en-US" sz="2400" b="1" u="sng" dirty="0">
                <a:solidFill>
                  <a:schemeClr val="tx1"/>
                </a:solidFill>
                <a:latin typeface="Times New Roman" panose="02020603050405020304" pitchFamily="18" charset="0"/>
                <a:cs typeface="Times New Roman" panose="02020603050405020304" pitchFamily="18" charset="0"/>
              </a:rPr>
              <a:t>self-exam</a:t>
            </a:r>
            <a:r>
              <a:rPr lang="en-US" sz="2400" dirty="0">
                <a:solidFill>
                  <a:schemeClr val="tx1"/>
                </a:solidFill>
                <a:latin typeface="Times New Roman" panose="02020603050405020304" pitchFamily="18" charset="0"/>
                <a:cs typeface="Times New Roman" panose="02020603050405020304" pitchFamily="18" charset="0"/>
              </a:rPr>
              <a:t>. A breast self-exam is when you  check your own breasts for lumps, changes in size or  shape of the breast, or any other changes in the  breasts or underarm (armpit).</a:t>
            </a:r>
          </a:p>
          <a:p>
            <a:r>
              <a:rPr lang="en-US" sz="2400" b="1" u="sng" dirty="0" smtClean="0">
                <a:solidFill>
                  <a:schemeClr val="tx1"/>
                </a:solidFill>
                <a:latin typeface="Times New Roman" panose="02020603050405020304" pitchFamily="18" charset="0"/>
                <a:cs typeface="Times New Roman" panose="02020603050405020304" pitchFamily="18" charset="0"/>
              </a:rPr>
              <a:t>BIOPSY</a:t>
            </a:r>
            <a:r>
              <a:rPr lang="en-US" sz="2400" dirty="0" smtClean="0">
                <a:solidFill>
                  <a:schemeClr val="tx1"/>
                </a:solidFill>
                <a:latin typeface="Times New Roman" panose="02020603050405020304" pitchFamily="18" charset="0"/>
                <a:cs typeface="Times New Roman" panose="02020603050405020304" pitchFamily="18" charset="0"/>
              </a:rPr>
              <a:t> is </a:t>
            </a:r>
            <a:r>
              <a:rPr lang="en-US" sz="2400" dirty="0">
                <a:solidFill>
                  <a:schemeClr val="tx1"/>
                </a:solidFill>
                <a:latin typeface="Times New Roman" panose="02020603050405020304" pitchFamily="18" charset="0"/>
                <a:cs typeface="Times New Roman" panose="02020603050405020304" pitchFamily="18" charset="0"/>
              </a:rPr>
              <a:t>a </a:t>
            </a:r>
            <a:r>
              <a:rPr lang="en-US" sz="2400" dirty="0" smtClean="0">
                <a:solidFill>
                  <a:schemeClr val="tx1"/>
                </a:solidFill>
                <a:latin typeface="Times New Roman" panose="02020603050405020304" pitchFamily="18" charset="0"/>
                <a:cs typeface="Times New Roman" panose="02020603050405020304" pitchFamily="18" charset="0"/>
              </a:rPr>
              <a:t>medical </a:t>
            </a:r>
            <a:r>
              <a:rPr lang="en-US" sz="2400" dirty="0">
                <a:solidFill>
                  <a:schemeClr val="tx1"/>
                </a:solidFill>
                <a:latin typeface="Times New Roman" panose="02020603050405020304" pitchFamily="18" charset="0"/>
                <a:cs typeface="Times New Roman" panose="02020603050405020304" pitchFamily="18" charset="0"/>
              </a:rPr>
              <a:t>test involving the removal of cells or tissues for  examination</a:t>
            </a:r>
            <a:r>
              <a:rPr lang="en-US" sz="2400" dirty="0" smtClean="0">
                <a:solidFill>
                  <a:schemeClr val="tx1"/>
                </a:solidFill>
                <a:latin typeface="Times New Roman" panose="02020603050405020304" pitchFamily="18" charset="0"/>
                <a:cs typeface="Times New Roman" panose="02020603050405020304" pitchFamily="18" charset="0"/>
              </a:rPr>
              <a:t>. 1) incisional biopsy 2) aspiration biopsy</a:t>
            </a:r>
            <a:endParaRPr lang="en-IN"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1082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3457" y="709684"/>
            <a:ext cx="9403307" cy="970948"/>
          </a:xfrm>
        </p:spPr>
        <p:txBody>
          <a:bodyPr/>
          <a:lstStyle/>
          <a:p>
            <a:r>
              <a:rPr lang="en-US" dirty="0">
                <a:latin typeface="Times New Roman" panose="02020603050405020304" pitchFamily="18" charset="0"/>
                <a:cs typeface="Times New Roman" panose="02020603050405020304" pitchFamily="18" charset="0"/>
              </a:rPr>
              <a:t>STEPS IN BREAST SELF  EXAMINATION</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04968" y="2347415"/>
            <a:ext cx="11081982" cy="4176215"/>
          </a:xfrm>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Inspection before a mirror</a:t>
            </a:r>
          </a:p>
          <a:p>
            <a:r>
              <a:rPr lang="en-US" sz="2800" dirty="0">
                <a:solidFill>
                  <a:schemeClr val="tx1"/>
                </a:solidFill>
                <a:latin typeface="Times New Roman" panose="02020603050405020304" pitchFamily="18" charset="0"/>
                <a:cs typeface="Times New Roman" panose="02020603050405020304" pitchFamily="18" charset="0"/>
              </a:rPr>
              <a:t>Palpation: Lying Position</a:t>
            </a:r>
          </a:p>
          <a:p>
            <a:r>
              <a:rPr lang="en-US" sz="2800" dirty="0">
                <a:solidFill>
                  <a:schemeClr val="tx1"/>
                </a:solidFill>
                <a:latin typeface="Times New Roman" panose="02020603050405020304" pitchFamily="18" charset="0"/>
                <a:cs typeface="Times New Roman" panose="02020603050405020304" pitchFamily="18" charset="0"/>
              </a:rPr>
              <a:t>Palpation: Standing or sitting</a:t>
            </a:r>
          </a:p>
          <a:p>
            <a:pPr marL="0" indent="0">
              <a:buNone/>
            </a:pPr>
            <a:endParaRPr lang="en-IN"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8258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Inspection before a mirror</a:t>
            </a:r>
          </a:p>
        </p:txBody>
      </p:sp>
      <p:sp>
        <p:nvSpPr>
          <p:cNvPr id="3" name="Content Placeholder 2"/>
          <p:cNvSpPr>
            <a:spLocks noGrp="1"/>
          </p:cNvSpPr>
          <p:nvPr>
            <p:ph idx="1"/>
          </p:nvPr>
        </p:nvSpPr>
        <p:spPr>
          <a:xfrm>
            <a:off x="436728" y="2361063"/>
            <a:ext cx="7724633" cy="4312692"/>
          </a:xfrm>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Stand and face a mirror  with your arms relaxed at  your sides or arms resting  on your hips; then turn to  the right and left for a side  view look. (look for any  flattening in the side </a:t>
            </a:r>
            <a:r>
              <a:rPr lang="en-US" sz="2800" dirty="0" smtClean="0">
                <a:solidFill>
                  <a:schemeClr val="tx1"/>
                </a:solidFill>
                <a:latin typeface="Times New Roman" panose="02020603050405020304" pitchFamily="18" charset="0"/>
                <a:cs typeface="Times New Roman" panose="02020603050405020304" pitchFamily="18" charset="0"/>
              </a:rPr>
              <a:t>view</a:t>
            </a:r>
          </a:p>
          <a:p>
            <a:endParaRPr lang="en-US" sz="2800" dirty="0" smtClean="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Bend forward from the waist  with arms raised overhead</a:t>
            </a:r>
          </a:p>
          <a:p>
            <a:endParaRPr lang="en-US" sz="2800" dirty="0">
              <a:solidFill>
                <a:schemeClr val="tx1"/>
              </a:solidFill>
              <a:latin typeface="Times New Roman" panose="02020603050405020304" pitchFamily="18" charset="0"/>
              <a:cs typeface="Times New Roman" panose="02020603050405020304" pitchFamily="18" charset="0"/>
            </a:endParaRPr>
          </a:p>
          <a:p>
            <a:endParaRPr lang="en-IN" sz="2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9050683" y="491321"/>
            <a:ext cx="2659416" cy="3330053"/>
          </a:xfrm>
          <a:prstGeom prst="rect">
            <a:avLst/>
          </a:prstGeom>
        </p:spPr>
      </p:pic>
      <p:pic>
        <p:nvPicPr>
          <p:cNvPr id="5" name="Picture 4"/>
          <p:cNvPicPr>
            <a:picLocks noChangeAspect="1"/>
          </p:cNvPicPr>
          <p:nvPr/>
        </p:nvPicPr>
        <p:blipFill>
          <a:blip r:embed="rId3"/>
          <a:stretch>
            <a:fillRect/>
          </a:stretch>
        </p:blipFill>
        <p:spPr>
          <a:xfrm>
            <a:off x="7941115" y="3944204"/>
            <a:ext cx="2219136" cy="2729552"/>
          </a:xfrm>
          <a:prstGeom prst="rect">
            <a:avLst/>
          </a:prstGeom>
        </p:spPr>
      </p:pic>
    </p:spTree>
    <p:extLst>
      <p:ext uri="{BB962C8B-B14F-4D97-AF65-F5344CB8AC3E}">
        <p14:creationId xmlns:p14="http://schemas.microsoft.com/office/powerpoint/2010/main" val="1569995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latin typeface="Times New Roman" panose="02020603050405020304" pitchFamily="18" charset="0"/>
                <a:cs typeface="Times New Roman" panose="02020603050405020304" pitchFamily="18" charset="0"/>
              </a:rPr>
              <a:t>Cont</a:t>
            </a:r>
            <a:r>
              <a:rPr lang="en-IN" dirty="0" smtClean="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18615" y="2306473"/>
            <a:ext cx="7751927" cy="4271748"/>
          </a:xfrm>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Stand straight with arms  raised over the head and  move the arms slowly up and  down at the sides. (look for  free movement of the breasts  over the chest wall)</a:t>
            </a:r>
          </a:p>
          <a:p>
            <a:r>
              <a:rPr lang="en-US" sz="2800" dirty="0">
                <a:solidFill>
                  <a:schemeClr val="tx1"/>
                </a:solidFill>
                <a:latin typeface="Times New Roman" panose="02020603050405020304" pitchFamily="18" charset="0"/>
                <a:cs typeface="Times New Roman" panose="02020603050405020304" pitchFamily="18" charset="0"/>
              </a:rPr>
              <a:t>Press your arm firmly  together at the chin level  while the elbows are raised to  shoulder level.</a:t>
            </a:r>
          </a:p>
          <a:p>
            <a:endParaRPr lang="en-IN" sz="2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8761863" y="2306473"/>
            <a:ext cx="2996379" cy="3660006"/>
          </a:xfrm>
          <a:prstGeom prst="rect">
            <a:avLst/>
          </a:prstGeom>
        </p:spPr>
      </p:pic>
    </p:spTree>
    <p:extLst>
      <p:ext uri="{BB962C8B-B14F-4D97-AF65-F5344CB8AC3E}">
        <p14:creationId xmlns:p14="http://schemas.microsoft.com/office/powerpoint/2010/main" val="3550807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Palpation: Lying Position</a:t>
            </a:r>
          </a:p>
        </p:txBody>
      </p:sp>
      <p:sp>
        <p:nvSpPr>
          <p:cNvPr id="3" name="Content Placeholder 2"/>
          <p:cNvSpPr>
            <a:spLocks noGrp="1"/>
          </p:cNvSpPr>
          <p:nvPr>
            <p:ph idx="1"/>
          </p:nvPr>
        </p:nvSpPr>
        <p:spPr>
          <a:xfrm>
            <a:off x="382137" y="2251881"/>
            <a:ext cx="11327641" cy="4380931"/>
          </a:xfrm>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Place a pillow under your right shoulder and  place the right hand behind your head. This  position distributes breast tissues more  evenly on the chest.</a:t>
            </a:r>
          </a:p>
          <a:p>
            <a:r>
              <a:rPr lang="en-US" sz="2800" dirty="0">
                <a:solidFill>
                  <a:schemeClr val="tx1"/>
                </a:solidFill>
                <a:latin typeface="Times New Roman" panose="02020603050405020304" pitchFamily="18" charset="0"/>
                <a:cs typeface="Times New Roman" panose="02020603050405020304" pitchFamily="18" charset="0"/>
              </a:rPr>
              <a:t>Use the finger pads (tips) of the three middle  fingers (held together)on your left hands to  feel the lumps.</a:t>
            </a:r>
          </a:p>
          <a:p>
            <a:r>
              <a:rPr lang="en-US" sz="2800" dirty="0">
                <a:solidFill>
                  <a:schemeClr val="tx1"/>
                </a:solidFill>
                <a:latin typeface="Times New Roman" panose="02020603050405020304" pitchFamily="18" charset="0"/>
                <a:cs typeface="Times New Roman" panose="02020603050405020304" pitchFamily="18" charset="0"/>
              </a:rPr>
              <a:t>Press the breast tissue against the chest wall  firmly enough to know </a:t>
            </a:r>
            <a:r>
              <a:rPr lang="en-US" sz="2800" dirty="0" smtClean="0">
                <a:solidFill>
                  <a:schemeClr val="tx1"/>
                </a:solidFill>
                <a:latin typeface="Times New Roman" panose="02020603050405020304" pitchFamily="18" charset="0"/>
                <a:cs typeface="Times New Roman" panose="02020603050405020304" pitchFamily="18" charset="0"/>
              </a:rPr>
              <a:t>how your </a:t>
            </a:r>
            <a:r>
              <a:rPr lang="en-US" sz="2800" dirty="0">
                <a:solidFill>
                  <a:schemeClr val="tx1"/>
                </a:solidFill>
                <a:latin typeface="Times New Roman" panose="02020603050405020304" pitchFamily="18" charset="0"/>
                <a:cs typeface="Times New Roman" panose="02020603050405020304" pitchFamily="18" charset="0"/>
              </a:rPr>
              <a:t>breast fells.  A ridge of firm tissue in the lower curve of  each breast is normal</a:t>
            </a:r>
            <a:r>
              <a:rPr lang="en-US" sz="2800" dirty="0" smtClean="0">
                <a:solidFill>
                  <a:schemeClr val="tx1"/>
                </a:solidFill>
                <a:latin typeface="Times New Roman" panose="02020603050405020304" pitchFamily="18" charset="0"/>
                <a:cs typeface="Times New Roman" panose="02020603050405020304" pitchFamily="18" charset="0"/>
              </a:rPr>
              <a:t>.</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1007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Cont</a:t>
            </a:r>
            <a:r>
              <a:rPr lang="en-IN" dirty="0" smtClean="0"/>
              <a:t>…</a:t>
            </a:r>
            <a:endParaRPr lang="en-IN" dirty="0"/>
          </a:p>
        </p:txBody>
      </p:sp>
      <p:sp>
        <p:nvSpPr>
          <p:cNvPr id="3" name="Content Placeholder 2"/>
          <p:cNvSpPr>
            <a:spLocks noGrp="1"/>
          </p:cNvSpPr>
          <p:nvPr>
            <p:ph idx="1"/>
          </p:nvPr>
        </p:nvSpPr>
        <p:spPr>
          <a:xfrm>
            <a:off x="409433" y="2402006"/>
            <a:ext cx="7042245" cy="4230805"/>
          </a:xfrm>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Use circular motions systematically all the  way around the breasts as many times as  necessary until the entire breast is covered.</a:t>
            </a:r>
          </a:p>
          <a:p>
            <a:r>
              <a:rPr lang="en-US" sz="2800" dirty="0">
                <a:solidFill>
                  <a:schemeClr val="tx1"/>
                </a:solidFill>
                <a:latin typeface="Times New Roman" panose="02020603050405020304" pitchFamily="18" charset="0"/>
                <a:cs typeface="Times New Roman" panose="02020603050405020304" pitchFamily="18" charset="0"/>
              </a:rPr>
              <a:t>Bring your arm down to your side and feel  under your armpit, where breast tissues </a:t>
            </a:r>
            <a:r>
              <a:rPr lang="en-US" sz="2800" dirty="0" smtClean="0">
                <a:solidFill>
                  <a:schemeClr val="tx1"/>
                </a:solidFill>
                <a:latin typeface="Times New Roman" panose="02020603050405020304" pitchFamily="18" charset="0"/>
                <a:cs typeface="Times New Roman" panose="02020603050405020304" pitchFamily="18" charset="0"/>
              </a:rPr>
              <a:t>are also </a:t>
            </a:r>
            <a:r>
              <a:rPr lang="en-US" sz="2800" dirty="0">
                <a:solidFill>
                  <a:schemeClr val="tx1"/>
                </a:solidFill>
                <a:latin typeface="Times New Roman" panose="02020603050405020304" pitchFamily="18" charset="0"/>
                <a:cs typeface="Times New Roman" panose="02020603050405020304" pitchFamily="18" charset="0"/>
              </a:rPr>
              <a:t>located.</a:t>
            </a:r>
          </a:p>
          <a:p>
            <a:r>
              <a:rPr lang="en-US" sz="2800" dirty="0">
                <a:solidFill>
                  <a:schemeClr val="tx1"/>
                </a:solidFill>
                <a:latin typeface="Times New Roman" panose="02020603050405020304" pitchFamily="18" charset="0"/>
                <a:cs typeface="Times New Roman" panose="02020603050405020304" pitchFamily="18" charset="0"/>
              </a:rPr>
              <a:t>Repeat the exam on your left breast using  the right finger pads of your right hand</a:t>
            </a:r>
            <a:r>
              <a:rPr lang="en-US" sz="2800" dirty="0" smtClean="0">
                <a:solidFill>
                  <a:schemeClr val="tx1"/>
                </a:solidFill>
                <a:latin typeface="Times New Roman" panose="02020603050405020304" pitchFamily="18" charset="0"/>
                <a:cs typeface="Times New Roman" panose="02020603050405020304" pitchFamily="18" charset="0"/>
              </a:rPr>
              <a:t>.</a:t>
            </a:r>
            <a:endParaRPr lang="en-US" sz="2800" dirty="0">
              <a:solidFill>
                <a:schemeClr val="tx1"/>
              </a:solidFill>
              <a:latin typeface="Times New Roman" panose="02020603050405020304" pitchFamily="18" charset="0"/>
              <a:cs typeface="Times New Roman" panose="02020603050405020304" pitchFamily="18" charset="0"/>
            </a:endParaRPr>
          </a:p>
          <a:p>
            <a:endParaRPr lang="en-IN" sz="2800" dirty="0">
              <a:solidFill>
                <a:schemeClr val="tx1"/>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7206018" y="2402006"/>
            <a:ext cx="4985982" cy="4107976"/>
          </a:xfrm>
          <a:prstGeom prst="rect">
            <a:avLst/>
          </a:prstGeom>
        </p:spPr>
      </p:pic>
    </p:spTree>
    <p:extLst>
      <p:ext uri="{BB962C8B-B14F-4D97-AF65-F5344CB8AC3E}">
        <p14:creationId xmlns:p14="http://schemas.microsoft.com/office/powerpoint/2010/main" val="3849573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Palpation: Standing or Sitting</a:t>
            </a:r>
          </a:p>
        </p:txBody>
      </p:sp>
      <p:sp>
        <p:nvSpPr>
          <p:cNvPr id="3" name="Content Placeholder 2"/>
          <p:cNvSpPr>
            <a:spLocks noGrp="1"/>
          </p:cNvSpPr>
          <p:nvPr>
            <p:ph idx="1"/>
          </p:nvPr>
        </p:nvSpPr>
        <p:spPr>
          <a:xfrm>
            <a:off x="218364" y="2306471"/>
            <a:ext cx="7519917" cy="4394579"/>
          </a:xfrm>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Repeat the examination of both breasts  while upright with one arm behind your  head. This position makes it easier to  check the upper part of the breast and  toward the armpit.</a:t>
            </a:r>
          </a:p>
          <a:p>
            <a:r>
              <a:rPr lang="en-US" sz="2800" dirty="0">
                <a:solidFill>
                  <a:schemeClr val="tx1"/>
                </a:solidFill>
                <a:latin typeface="Times New Roman" panose="02020603050405020304" pitchFamily="18" charset="0"/>
                <a:cs typeface="Times New Roman" panose="02020603050405020304" pitchFamily="18" charset="0"/>
              </a:rPr>
              <a:t>Optional: Do the upright BSE in the  shower. Soapy hands glide more easily  over when wet</a:t>
            </a:r>
          </a:p>
          <a:p>
            <a:r>
              <a:rPr lang="en-US" sz="2800" dirty="0">
                <a:solidFill>
                  <a:schemeClr val="tx1"/>
                </a:solidFill>
                <a:latin typeface="Times New Roman" panose="02020603050405020304" pitchFamily="18" charset="0"/>
                <a:cs typeface="Times New Roman" panose="02020603050405020304" pitchFamily="18" charset="0"/>
              </a:rPr>
              <a:t>Report any changes to your health care  provider</a:t>
            </a:r>
          </a:p>
          <a:p>
            <a:endParaRPr lang="en-IN" sz="2800" dirty="0">
              <a:solidFill>
                <a:schemeClr val="tx1"/>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7874758" y="1828800"/>
            <a:ext cx="3807725" cy="4872250"/>
          </a:xfrm>
          <a:prstGeom prst="rect">
            <a:avLst/>
          </a:prstGeom>
        </p:spPr>
      </p:pic>
    </p:spTree>
    <p:extLst>
      <p:ext uri="{BB962C8B-B14F-4D97-AF65-F5344CB8AC3E}">
        <p14:creationId xmlns:p14="http://schemas.microsoft.com/office/powerpoint/2010/main" val="4245525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Times New Roman" panose="02020603050405020304" pitchFamily="18" charset="0"/>
                <a:cs typeface="Times New Roman" panose="02020603050405020304" pitchFamily="18" charset="0"/>
              </a:rPr>
              <a:t>Conclusion </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91318" y="2347415"/>
            <a:ext cx="11368585" cy="4217158"/>
          </a:xfrm>
        </p:spPr>
        <p:txBody>
          <a:bodyPr>
            <a:normAutofit/>
          </a:bodyPr>
          <a:lstStyle/>
          <a:p>
            <a:pPr marL="0" indent="0">
              <a:buNone/>
            </a:pPr>
            <a:r>
              <a:rPr lang="en-IN" sz="2800" dirty="0" smtClean="0">
                <a:solidFill>
                  <a:schemeClr val="tx1"/>
                </a:solidFill>
                <a:latin typeface="Times New Roman" panose="02020603050405020304" pitchFamily="18" charset="0"/>
                <a:cs typeface="Times New Roman" panose="02020603050405020304" pitchFamily="18" charset="0"/>
              </a:rPr>
              <a:t>Awareness regarding breast self examination among women is useful and it is the most important viable tool for early detection of cancer. Cancer is the second leading cause of mortality and morbidity in both developed and developing countries. BSE is the only feasible and reasonable approach in early detection of breast cancer</a:t>
            </a:r>
          </a:p>
        </p:txBody>
      </p:sp>
    </p:spTree>
    <p:extLst>
      <p:ext uri="{BB962C8B-B14F-4D97-AF65-F5344CB8AC3E}">
        <p14:creationId xmlns:p14="http://schemas.microsoft.com/office/powerpoint/2010/main" val="24025840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TF10001029" id="{ED3996BA-162B-43C7-B0E2-A5CA4E649741}" vid="{187088E4-27D7-4455-856F-4A44258D82E2}"/>
    </a:ext>
  </a:extLst>
</a:theme>
</file>

<file path=docProps/app.xml><?xml version="1.0" encoding="utf-8"?>
<Properties xmlns="http://schemas.openxmlformats.org/officeDocument/2006/extended-properties" xmlns:vt="http://schemas.openxmlformats.org/officeDocument/2006/docPropsVTypes">
  <TotalTime>90</TotalTime>
  <Words>804</Words>
  <Application>Microsoft Office PowerPoint</Application>
  <PresentationFormat>Widescreen</PresentationFormat>
  <Paragraphs>72</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Bernard MT Condensed</vt:lpstr>
      <vt:lpstr>Century Gothic</vt:lpstr>
      <vt:lpstr>Times New Roman</vt:lpstr>
      <vt:lpstr>Wingdings 3</vt:lpstr>
      <vt:lpstr>Ion Boardroom</vt:lpstr>
      <vt:lpstr>Breast self examination </vt:lpstr>
      <vt:lpstr>Introduction: The Breast</vt:lpstr>
      <vt:lpstr>Recommendations </vt:lpstr>
      <vt:lpstr>Advantages of BSE</vt:lpstr>
      <vt:lpstr>Barrier to BSE</vt:lpstr>
      <vt:lpstr>Methods used for examination</vt:lpstr>
      <vt:lpstr>On inspection</vt:lpstr>
      <vt:lpstr>On palpation</vt:lpstr>
      <vt:lpstr>Signs of breast cancer </vt:lpstr>
      <vt:lpstr>Diagnosis of breast cancer :</vt:lpstr>
      <vt:lpstr>STEPS IN BREAST SELF  EXAMINATION</vt:lpstr>
      <vt:lpstr>Inspection before a mirror</vt:lpstr>
      <vt:lpstr>Cont…</vt:lpstr>
      <vt:lpstr>Palpation: Lying Position</vt:lpstr>
      <vt:lpstr>Cont…</vt:lpstr>
      <vt:lpstr>Palpation: Standing or Sitting</vt:lpstr>
      <vt:lpstr>Conclusion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Breast self examination </dc:title>
  <dc:creator>nehabite@rediffmail.com</dc:creator>
  <cp:lastModifiedBy>HP</cp:lastModifiedBy>
  <cp:revision>13</cp:revision>
  <dcterms:created xsi:type="dcterms:W3CDTF">2021-02-01T10:00:26Z</dcterms:created>
  <dcterms:modified xsi:type="dcterms:W3CDTF">2021-02-03T17:14:58Z</dcterms:modified>
</cp:coreProperties>
</file>